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Lst>
  <p:sldSz cy="5143500" cx="9144000"/>
  <p:notesSz cx="6858000" cy="9144000"/>
  <p:embeddedFontLst>
    <p:embeddedFont>
      <p:font typeface="Raleway"/>
      <p:regular r:id="rId28"/>
      <p:bold r:id="rId29"/>
      <p:italic r:id="rId30"/>
      <p:boldItalic r:id="rId31"/>
    </p:embeddedFont>
    <p:embeddedFont>
      <p:font typeface="Lato"/>
      <p:regular r:id="rId32"/>
      <p:bold r:id="rId33"/>
      <p:italic r:id="rId34"/>
      <p:boldItalic r:id="rId35"/>
    </p:embeddedFont>
    <p:embeddedFont>
      <p:font typeface="Montserrat"/>
      <p:regular r:id="rId36"/>
      <p:bold r:id="rId37"/>
      <p:italic r:id="rId38"/>
      <p:boldItalic r:id="rId3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font" Target="fonts/Raleway-regular.fntdata"/><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aleway-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Italic.fntdata"/><Relationship Id="rId30" Type="http://schemas.openxmlformats.org/officeDocument/2006/relationships/font" Target="fonts/Raleway-italic.fntdata"/><Relationship Id="rId11" Type="http://schemas.openxmlformats.org/officeDocument/2006/relationships/slide" Target="slides/slide6.xml"/><Relationship Id="rId33" Type="http://schemas.openxmlformats.org/officeDocument/2006/relationships/font" Target="fonts/Lato-bold.fntdata"/><Relationship Id="rId10" Type="http://schemas.openxmlformats.org/officeDocument/2006/relationships/slide" Target="slides/slide5.xml"/><Relationship Id="rId32" Type="http://schemas.openxmlformats.org/officeDocument/2006/relationships/font" Target="fonts/Lato-regular.fntdata"/><Relationship Id="rId13" Type="http://schemas.openxmlformats.org/officeDocument/2006/relationships/slide" Target="slides/slide8.xml"/><Relationship Id="rId35" Type="http://schemas.openxmlformats.org/officeDocument/2006/relationships/font" Target="fonts/Lato-boldItalic.fntdata"/><Relationship Id="rId12" Type="http://schemas.openxmlformats.org/officeDocument/2006/relationships/slide" Target="slides/slide7.xml"/><Relationship Id="rId34" Type="http://schemas.openxmlformats.org/officeDocument/2006/relationships/font" Target="fonts/Lato-italic.fntdata"/><Relationship Id="rId15" Type="http://schemas.openxmlformats.org/officeDocument/2006/relationships/slide" Target="slides/slide10.xml"/><Relationship Id="rId37" Type="http://schemas.openxmlformats.org/officeDocument/2006/relationships/font" Target="fonts/Montserrat-bold.fntdata"/><Relationship Id="rId14" Type="http://schemas.openxmlformats.org/officeDocument/2006/relationships/slide" Target="slides/slide9.xml"/><Relationship Id="rId36" Type="http://schemas.openxmlformats.org/officeDocument/2006/relationships/font" Target="fonts/Montserrat-regular.fntdata"/><Relationship Id="rId17" Type="http://schemas.openxmlformats.org/officeDocument/2006/relationships/slide" Target="slides/slide12.xml"/><Relationship Id="rId39" Type="http://schemas.openxmlformats.org/officeDocument/2006/relationships/font" Target="fonts/Montserrat-boldItalic.fntdata"/><Relationship Id="rId16" Type="http://schemas.openxmlformats.org/officeDocument/2006/relationships/slide" Target="slides/slide11.xml"/><Relationship Id="rId38" Type="http://schemas.openxmlformats.org/officeDocument/2006/relationships/font" Target="fonts/Montserrat-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3a603765d0_0_1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3a603765d0_0_1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04800" lvl="0" marL="457200" rtl="0" algn="l">
              <a:lnSpc>
                <a:spcPct val="115000"/>
              </a:lnSpc>
              <a:spcBef>
                <a:spcPts val="0"/>
              </a:spcBef>
              <a:spcAft>
                <a:spcPts val="0"/>
              </a:spcAft>
              <a:buClr>
                <a:srgbClr val="333333"/>
              </a:buClr>
              <a:buSzPts val="1200"/>
              <a:buFont typeface="Montserrat"/>
              <a:buAutoNum type="arabicPeriod"/>
            </a:pPr>
            <a:r>
              <a:rPr b="1" lang="cs" sz="1200">
                <a:solidFill>
                  <a:srgbClr val="333333"/>
                </a:solidFill>
                <a:highlight>
                  <a:srgbClr val="FFFFFF"/>
                </a:highlight>
                <a:latin typeface="Montserrat"/>
                <a:ea typeface="Montserrat"/>
                <a:cs typeface="Montserrat"/>
                <a:sym typeface="Montserrat"/>
              </a:rPr>
              <a:t>Confirmation Bias or Biased Assimilation:</a:t>
            </a:r>
            <a:r>
              <a:rPr lang="cs" sz="1200">
                <a:solidFill>
                  <a:srgbClr val="333333"/>
                </a:solidFill>
                <a:highlight>
                  <a:srgbClr val="FFFFFF"/>
                </a:highlight>
                <a:latin typeface="Montserrat"/>
                <a:ea typeface="Montserrat"/>
                <a:cs typeface="Montserrat"/>
                <a:sym typeface="Montserrat"/>
              </a:rPr>
              <a:t> A person is more likely to seek out information that is consistent with their pre-existing beliefs, while simultaneously avoiding incompatible information that may challenge their beliefs.</a:t>
            </a:r>
            <a:endParaRPr sz="1200">
              <a:solidFill>
                <a:srgbClr val="333333"/>
              </a:solidFill>
              <a:highlight>
                <a:srgbClr val="FFFFFF"/>
              </a:highlight>
              <a:latin typeface="Montserrat"/>
              <a:ea typeface="Montserrat"/>
              <a:cs typeface="Montserrat"/>
              <a:sym typeface="Montserrat"/>
            </a:endParaRPr>
          </a:p>
          <a:p>
            <a:pPr indent="-304800" lvl="0" marL="457200" rtl="0" algn="l">
              <a:lnSpc>
                <a:spcPct val="115000"/>
              </a:lnSpc>
              <a:spcBef>
                <a:spcPts val="0"/>
              </a:spcBef>
              <a:spcAft>
                <a:spcPts val="0"/>
              </a:spcAft>
              <a:buClr>
                <a:srgbClr val="333333"/>
              </a:buClr>
              <a:buSzPts val="1200"/>
              <a:buFont typeface="Montserrat"/>
              <a:buAutoNum type="arabicPeriod"/>
            </a:pPr>
            <a:r>
              <a:rPr b="1" lang="cs" sz="1200">
                <a:solidFill>
                  <a:srgbClr val="333333"/>
                </a:solidFill>
                <a:highlight>
                  <a:srgbClr val="FFFFFF"/>
                </a:highlight>
                <a:latin typeface="Montserrat"/>
                <a:ea typeface="Montserrat"/>
                <a:cs typeface="Montserrat"/>
                <a:sym typeface="Montserrat"/>
              </a:rPr>
              <a:t>Disconfirmation bias:</a:t>
            </a:r>
            <a:r>
              <a:rPr lang="cs" sz="1200">
                <a:solidFill>
                  <a:srgbClr val="333333"/>
                </a:solidFill>
                <a:highlight>
                  <a:srgbClr val="FFFFFF"/>
                </a:highlight>
                <a:latin typeface="Montserrat"/>
                <a:ea typeface="Montserrat"/>
                <a:cs typeface="Montserrat"/>
                <a:sym typeface="Montserrat"/>
              </a:rPr>
              <a:t> A person will spend more time and effort denigrating and counterarguing opposing arguments.</a:t>
            </a:r>
            <a:endParaRPr sz="1200">
              <a:solidFill>
                <a:srgbClr val="333333"/>
              </a:solidFill>
              <a:highlight>
                <a:srgbClr val="FFFFFF"/>
              </a:highlight>
              <a:latin typeface="Montserrat"/>
              <a:ea typeface="Montserrat"/>
              <a:cs typeface="Montserrat"/>
              <a:sym typeface="Montserrat"/>
            </a:endParaRPr>
          </a:p>
          <a:p>
            <a:pPr indent="-304800" lvl="0" marL="457200" rtl="0" algn="l">
              <a:lnSpc>
                <a:spcPct val="115000"/>
              </a:lnSpc>
              <a:spcBef>
                <a:spcPts val="0"/>
              </a:spcBef>
              <a:spcAft>
                <a:spcPts val="0"/>
              </a:spcAft>
              <a:buClr>
                <a:srgbClr val="333333"/>
              </a:buClr>
              <a:buSzPts val="1200"/>
              <a:buFont typeface="Montserrat"/>
              <a:buAutoNum type="arabicPeriod"/>
            </a:pPr>
            <a:r>
              <a:rPr b="1" lang="cs" sz="1200">
                <a:solidFill>
                  <a:srgbClr val="333333"/>
                </a:solidFill>
                <a:highlight>
                  <a:srgbClr val="FFFFFF"/>
                </a:highlight>
                <a:latin typeface="Montserrat"/>
                <a:ea typeface="Montserrat"/>
                <a:cs typeface="Montserrat"/>
                <a:sym typeface="Montserrat"/>
              </a:rPr>
              <a:t>Attitude-congruence bias:</a:t>
            </a:r>
            <a:r>
              <a:rPr lang="cs" sz="1200">
                <a:solidFill>
                  <a:srgbClr val="333333"/>
                </a:solidFill>
                <a:highlight>
                  <a:srgbClr val="FFFFFF"/>
                </a:highlight>
                <a:latin typeface="Montserrat"/>
                <a:ea typeface="Montserrat"/>
                <a:cs typeface="Montserrat"/>
                <a:sym typeface="Montserrat"/>
              </a:rPr>
              <a:t> Those who hold a definite position on an issue tend to see supporting arguments as stronger than opposing arguments</a:t>
            </a:r>
            <a:endParaRPr sz="1200">
              <a:solidFill>
                <a:srgbClr val="333333"/>
              </a:solidFill>
              <a:highlight>
                <a:srgbClr val="FFFFFF"/>
              </a:highlight>
              <a:latin typeface="Montserrat"/>
              <a:ea typeface="Montserrat"/>
              <a:cs typeface="Montserrat"/>
              <a:sym typeface="Montserrat"/>
            </a:endParaRPr>
          </a:p>
          <a:p>
            <a:pPr indent="-304800" lvl="0" marL="457200" rtl="0" algn="l">
              <a:lnSpc>
                <a:spcPct val="115000"/>
              </a:lnSpc>
              <a:spcBef>
                <a:spcPts val="0"/>
              </a:spcBef>
              <a:spcAft>
                <a:spcPts val="0"/>
              </a:spcAft>
              <a:buClr>
                <a:srgbClr val="333333"/>
              </a:buClr>
              <a:buSzPts val="1200"/>
              <a:buFont typeface="Montserrat"/>
              <a:buAutoNum type="arabicPeriod"/>
            </a:pPr>
            <a:r>
              <a:t/>
            </a:r>
            <a:endParaRPr sz="1200">
              <a:solidFill>
                <a:srgbClr val="333333"/>
              </a:solidFill>
              <a:highlight>
                <a:srgbClr val="FFFFFF"/>
              </a:highlight>
              <a:latin typeface="Montserrat"/>
              <a:ea typeface="Montserrat"/>
              <a:cs typeface="Montserrat"/>
              <a:sym typeface="Montserrat"/>
            </a:endParaRPr>
          </a:p>
          <a:p>
            <a:pPr indent="0" lvl="0" marL="0" rtl="0" algn="l">
              <a:spcBef>
                <a:spcPts val="80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3a603765d0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3a603765d0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33a603765d0_0_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33a603765d0_0_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0" name="Shape 150"/>
        <p:cNvGrpSpPr/>
        <p:nvPr/>
      </p:nvGrpSpPr>
      <p:grpSpPr>
        <a:xfrm>
          <a:off x="0" y="0"/>
          <a:ext cx="0" cy="0"/>
          <a:chOff x="0" y="0"/>
          <a:chExt cx="0" cy="0"/>
        </a:xfrm>
      </p:grpSpPr>
      <p:sp>
        <p:nvSpPr>
          <p:cNvPr id="151" name="Google Shape;151;g33a603765d0_0_1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 name="Google Shape;152;g33a603765d0_0_1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33a603765d0_0_2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33a603765d0_0_2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33a603765d0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33a603765d0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3a603765d0_0_1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3a603765d0_0_1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33a603765d0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33a603765d0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3a603765d0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3a603765d0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 name="Shape 189"/>
        <p:cNvGrpSpPr/>
        <p:nvPr/>
      </p:nvGrpSpPr>
      <p:grpSpPr>
        <a:xfrm>
          <a:off x="0" y="0"/>
          <a:ext cx="0" cy="0"/>
          <a:chOff x="0" y="0"/>
          <a:chExt cx="0" cy="0"/>
        </a:xfrm>
      </p:grpSpPr>
      <p:sp>
        <p:nvSpPr>
          <p:cNvPr id="190" name="Google Shape;190;g33a603765d0_0_1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 name="Google Shape;191;g33a603765d0_0_1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33a603765d0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33a603765d0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g33a603765d0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33a603765d0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33a603765d0_0_1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33a603765d0_0_1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3a603765d0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3a603765d0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3a603765d0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3a603765d0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3a603765d0_0_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3a603765d0_0_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33a603765d0_0_1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33a603765d0_0_1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3a603765d0_0_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3a603765d0_0_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33a603765d0_0_1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33a603765d0_0_1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33a603765d0_0_1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33a603765d0_0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3a603765d0_0_1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3a603765d0_0_1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c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c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5.xml"/><Relationship Id="rId3" Type="http://schemas.openxmlformats.org/officeDocument/2006/relationships/image" Target="../media/image3.png"/><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9.xml"/><Relationship Id="rId3" Type="http://schemas.openxmlformats.org/officeDocument/2006/relationships/image" Target="../media/image4.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hyperlink" Target="https://history.howstuffworks.com/history-vs-myth/11-unbelievable-conspiracy-theories-that-were-actually-true.htm" TargetMode="External"/><Relationship Id="rId4" Type="http://schemas.openxmlformats.org/officeDocument/2006/relationships/hyperlink" Target="https://en.wikipedia.org/wiki/List_of_conspiracy_theories" TargetMode="External"/><Relationship Id="rId11" Type="http://schemas.openxmlformats.org/officeDocument/2006/relationships/hyperlink" Target="https://en.wikipedia.org/wiki/Birds_Aren%27t_Real" TargetMode="External"/><Relationship Id="rId10" Type="http://schemas.openxmlformats.org/officeDocument/2006/relationships/hyperlink" Target="https://en.wikipedia.org/wiki/Tin_foil_hat" TargetMode="External"/><Relationship Id="rId12" Type="http://schemas.openxmlformats.org/officeDocument/2006/relationships/hyperlink" Target="https://birdsarentreal.com/pages/about" TargetMode="External"/><Relationship Id="rId9" Type="http://schemas.openxmlformats.org/officeDocument/2006/relationships/hyperlink" Target="https://www.merriam-webster.com/dictionary/conspiracy%20theory" TargetMode="External"/><Relationship Id="rId5" Type="http://schemas.openxmlformats.org/officeDocument/2006/relationships/hyperlink" Target="https://newsroom.ucla.edu/releases/how-conspiracy-theories-emerge-and-fall-apart" TargetMode="External"/><Relationship Id="rId6" Type="http://schemas.openxmlformats.org/officeDocument/2006/relationships/hyperlink" Target="https://en.wikipedia.org/wiki/Transvestigation" TargetMode="External"/><Relationship Id="rId7" Type="http://schemas.openxmlformats.org/officeDocument/2006/relationships/hyperlink" Target="https://cs.wikipedia.org/wiki/Chemtrail" TargetMode="External"/><Relationship Id="rId8" Type="http://schemas.openxmlformats.org/officeDocument/2006/relationships/hyperlink" Target="https://www.bbc.com/future/article/20200522-what-we-can-learn-from-conspiracy-theories"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Fake news - conspiracy theories</a:t>
            </a:r>
            <a:endParaRPr/>
          </a:p>
        </p:txBody>
      </p:sp>
      <p:sp>
        <p:nvSpPr>
          <p:cNvPr id="87" name="Google Shape;87;p13"/>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Hana Liškařová, VUT FIT 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Spreading and biases</a:t>
            </a:r>
            <a:endParaRPr/>
          </a:p>
        </p:txBody>
      </p:sp>
      <p:sp>
        <p:nvSpPr>
          <p:cNvPr id="138" name="Google Shape;138;p2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AutoNum type="arabicPeriod"/>
            </a:pPr>
            <a:r>
              <a:rPr lang="cs"/>
              <a:t>Confirmation bias</a:t>
            </a:r>
            <a:endParaRPr/>
          </a:p>
          <a:p>
            <a:pPr indent="-311150" lvl="0" marL="457200" rtl="0" algn="l">
              <a:lnSpc>
                <a:spcPct val="200000"/>
              </a:lnSpc>
              <a:spcBef>
                <a:spcPts val="0"/>
              </a:spcBef>
              <a:spcAft>
                <a:spcPts val="0"/>
              </a:spcAft>
              <a:buSzPts val="1300"/>
              <a:buAutoNum type="arabicPeriod"/>
            </a:pPr>
            <a:r>
              <a:rPr lang="cs"/>
              <a:t>Disconfirmation bias</a:t>
            </a:r>
            <a:endParaRPr/>
          </a:p>
          <a:p>
            <a:pPr indent="-311150" lvl="0" marL="457200" rtl="0" algn="l">
              <a:lnSpc>
                <a:spcPct val="200000"/>
              </a:lnSpc>
              <a:spcBef>
                <a:spcPts val="0"/>
              </a:spcBef>
              <a:spcAft>
                <a:spcPts val="0"/>
              </a:spcAft>
              <a:buSzPts val="1300"/>
              <a:buAutoNum type="arabicPeriod"/>
            </a:pPr>
            <a:r>
              <a:rPr lang="cs"/>
              <a:t>Attitude-congruence bias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The ones that turned out to be true</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The ones that turned out to be true</a:t>
            </a:r>
            <a:endParaRPr/>
          </a:p>
        </p:txBody>
      </p:sp>
      <p:sp>
        <p:nvSpPr>
          <p:cNvPr id="149" name="Google Shape;149;p2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cs"/>
              <a:t>MKUltra: the CIA Mind-Control Project</a:t>
            </a:r>
            <a:endParaRPr b="1"/>
          </a:p>
          <a:p>
            <a:pPr indent="-298450" lvl="1" marL="914400" rtl="0" algn="l">
              <a:spcBef>
                <a:spcPts val="0"/>
              </a:spcBef>
              <a:spcAft>
                <a:spcPts val="0"/>
              </a:spcAft>
              <a:buSzPts val="1100"/>
              <a:buChar char="-"/>
            </a:pPr>
            <a:r>
              <a:rPr lang="cs"/>
              <a:t>development</a:t>
            </a:r>
            <a:r>
              <a:rPr lang="cs"/>
              <a:t> of the “truth serum” by forcing LSD on people and torturing them</a:t>
            </a:r>
            <a:endParaRPr/>
          </a:p>
          <a:p>
            <a:pPr indent="-311150" lvl="0" marL="457200" rtl="0" algn="l">
              <a:spcBef>
                <a:spcPts val="0"/>
              </a:spcBef>
              <a:spcAft>
                <a:spcPts val="0"/>
              </a:spcAft>
              <a:buSzPts val="1300"/>
              <a:buChar char="-"/>
            </a:pPr>
            <a:r>
              <a:rPr b="1" lang="cs"/>
              <a:t>CIA Assassinations</a:t>
            </a:r>
            <a:endParaRPr b="1"/>
          </a:p>
          <a:p>
            <a:pPr indent="-298450" lvl="1" marL="914400" rtl="0" algn="l">
              <a:spcBef>
                <a:spcPts val="0"/>
              </a:spcBef>
              <a:spcAft>
                <a:spcPts val="0"/>
              </a:spcAft>
              <a:buSzPts val="1100"/>
              <a:buChar char="-"/>
            </a:pPr>
            <a:r>
              <a:rPr lang="cs"/>
              <a:t>uncovering of </a:t>
            </a:r>
            <a:r>
              <a:rPr lang="cs"/>
              <a:t>assassinations</a:t>
            </a:r>
            <a:r>
              <a:rPr lang="cs"/>
              <a:t> on leaders and prominent figures in Central and South America, Africa, the Middle East and Eastern Asia</a:t>
            </a:r>
            <a:endParaRPr/>
          </a:p>
          <a:p>
            <a:pPr indent="-298450" lvl="1" marL="914400" rtl="0" algn="l">
              <a:spcBef>
                <a:spcPts val="0"/>
              </a:spcBef>
              <a:spcAft>
                <a:spcPts val="0"/>
              </a:spcAft>
              <a:buSzPts val="1100"/>
              <a:buChar char="-"/>
            </a:pPr>
            <a:r>
              <a:rPr lang="cs"/>
              <a:t>assassinations appeared like car accidents, suicides, cancers, and heart attacks</a:t>
            </a:r>
            <a:endParaRPr/>
          </a:p>
          <a:p>
            <a:pPr indent="-311150" lvl="0" marL="457200" rtl="0" algn="l">
              <a:spcBef>
                <a:spcPts val="0"/>
              </a:spcBef>
              <a:spcAft>
                <a:spcPts val="0"/>
              </a:spcAft>
              <a:buSzPts val="1300"/>
              <a:buChar char="-"/>
            </a:pPr>
            <a:r>
              <a:rPr b="1" lang="cs"/>
              <a:t>Operation Mockingbird: The CIA Propaganda Machine</a:t>
            </a:r>
            <a:endParaRPr b="1"/>
          </a:p>
          <a:p>
            <a:pPr indent="-298450" lvl="1" marL="914400" rtl="0" algn="l">
              <a:spcBef>
                <a:spcPts val="0"/>
              </a:spcBef>
              <a:spcAft>
                <a:spcPts val="0"/>
              </a:spcAft>
              <a:buSzPts val="1100"/>
              <a:buChar char="-"/>
            </a:pPr>
            <a:r>
              <a:rPr lang="cs"/>
              <a:t>3,000 CIA employees and dozens of large global media outlets working to maintain a complex propaganda machine</a:t>
            </a:r>
            <a:endParaRPr/>
          </a:p>
          <a:p>
            <a:pPr indent="-298450" lvl="1" marL="914400" rtl="0" algn="l">
              <a:spcBef>
                <a:spcPts val="0"/>
              </a:spcBef>
              <a:spcAft>
                <a:spcPts val="0"/>
              </a:spcAft>
              <a:buSzPts val="1100"/>
              <a:buChar char="-"/>
            </a:pPr>
            <a:r>
              <a:rPr lang="cs"/>
              <a:t>mostly anti-communism propaganda</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3" name="Shape 153"/>
        <p:cNvGrpSpPr/>
        <p:nvPr/>
      </p:nvGrpSpPr>
      <p:grpSpPr>
        <a:xfrm>
          <a:off x="0" y="0"/>
          <a:ext cx="0" cy="0"/>
          <a:chOff x="0" y="0"/>
          <a:chExt cx="0" cy="0"/>
        </a:xfrm>
      </p:grpSpPr>
      <p:pic>
        <p:nvPicPr>
          <p:cNvPr id="154" name="Google Shape;154;p25"/>
          <p:cNvPicPr preferRelativeResize="0"/>
          <p:nvPr/>
        </p:nvPicPr>
        <p:blipFill>
          <a:blip r:embed="rId3">
            <a:alphaModFix/>
          </a:blip>
          <a:stretch>
            <a:fillRect/>
          </a:stretch>
        </p:blipFill>
        <p:spPr>
          <a:xfrm>
            <a:off x="152400" y="152400"/>
            <a:ext cx="4778962" cy="4838699"/>
          </a:xfrm>
          <a:prstGeom prst="rect">
            <a:avLst/>
          </a:prstGeom>
          <a:noFill/>
          <a:ln>
            <a:noFill/>
          </a:ln>
        </p:spPr>
      </p:pic>
      <p:pic>
        <p:nvPicPr>
          <p:cNvPr id="155" name="Google Shape;155;p25"/>
          <p:cNvPicPr preferRelativeResize="0"/>
          <p:nvPr/>
        </p:nvPicPr>
        <p:blipFill>
          <a:blip r:embed="rId4">
            <a:alphaModFix/>
          </a:blip>
          <a:stretch>
            <a:fillRect/>
          </a:stretch>
        </p:blipFill>
        <p:spPr>
          <a:xfrm>
            <a:off x="5091912" y="723400"/>
            <a:ext cx="3907838" cy="3775661"/>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6"/>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The ones that turned out to be true</a:t>
            </a:r>
            <a:endParaRPr/>
          </a:p>
        </p:txBody>
      </p:sp>
      <p:sp>
        <p:nvSpPr>
          <p:cNvPr id="161" name="Google Shape;161;p26"/>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cs"/>
              <a:t>Operation Paperclip: Nazi Scientists Find Employment in America</a:t>
            </a:r>
            <a:endParaRPr b="1"/>
          </a:p>
          <a:p>
            <a:pPr indent="-311150" lvl="0" marL="457200" rtl="0" algn="l">
              <a:spcBef>
                <a:spcPts val="0"/>
              </a:spcBef>
              <a:spcAft>
                <a:spcPts val="0"/>
              </a:spcAft>
              <a:buSzPts val="1300"/>
              <a:buChar char="-"/>
            </a:pPr>
            <a:r>
              <a:rPr b="1" lang="cs"/>
              <a:t>COINTELPRO: The FBI vs. 1960s Activists</a:t>
            </a:r>
            <a:endParaRPr b="1"/>
          </a:p>
          <a:p>
            <a:pPr indent="-298450" lvl="1" marL="914400" rtl="0" algn="l">
              <a:spcBef>
                <a:spcPts val="0"/>
              </a:spcBef>
              <a:spcAft>
                <a:spcPts val="0"/>
              </a:spcAft>
              <a:buSzPts val="1100"/>
              <a:buChar char="-"/>
            </a:pPr>
            <a:r>
              <a:rPr lang="cs"/>
              <a:t>marginalizing, infiltrating and disrupting groups, such as the women’s rights movement, the non-violent civil rights movement, the Congress of Racial Equality, the American Indian Movement, and other civil rights groups</a:t>
            </a:r>
            <a:endParaRPr/>
          </a:p>
          <a:p>
            <a:pPr indent="-311150" lvl="0" marL="457200" rtl="0" algn="l">
              <a:spcBef>
                <a:spcPts val="0"/>
              </a:spcBef>
              <a:spcAft>
                <a:spcPts val="0"/>
              </a:spcAft>
              <a:buSzPts val="1300"/>
              <a:buChar char="-"/>
            </a:pPr>
            <a:r>
              <a:rPr b="1" lang="cs"/>
              <a:t>Operation Northwoods: How to Wage War on Cuba</a:t>
            </a:r>
            <a:endParaRPr b="1"/>
          </a:p>
          <a:p>
            <a:pPr indent="-298450" lvl="1" marL="914400" rtl="0" algn="l">
              <a:spcBef>
                <a:spcPts val="0"/>
              </a:spcBef>
              <a:spcAft>
                <a:spcPts val="0"/>
              </a:spcAft>
              <a:buSzPts val="1100"/>
              <a:buChar char="-"/>
            </a:pPr>
            <a:r>
              <a:rPr lang="cs"/>
              <a:t>CIA planned staged terrorist attacks on American citizens and military targets in Miami and Washington, intentionally blame it on the Cuban government and convince the American public to wage war on Cuba</a:t>
            </a:r>
            <a:endParaRPr/>
          </a:p>
          <a:p>
            <a:pPr indent="-298450" lvl="1" marL="914400" rtl="0" algn="l">
              <a:spcBef>
                <a:spcPts val="0"/>
              </a:spcBef>
              <a:spcAft>
                <a:spcPts val="0"/>
              </a:spcAft>
              <a:buSzPts val="1100"/>
              <a:buChar char="-"/>
            </a:pPr>
            <a:r>
              <a:rPr lang="cs"/>
              <a:t>thankfully rejected by JFK</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pic>
        <p:nvPicPr>
          <p:cNvPr id="166" name="Google Shape;166;p27"/>
          <p:cNvPicPr preferRelativeResize="0"/>
          <p:nvPr/>
        </p:nvPicPr>
        <p:blipFill>
          <a:blip r:embed="rId3">
            <a:alphaModFix/>
          </a:blip>
          <a:stretch>
            <a:fillRect/>
          </a:stretch>
        </p:blipFill>
        <p:spPr>
          <a:xfrm>
            <a:off x="168725" y="348150"/>
            <a:ext cx="4184400" cy="4184400"/>
          </a:xfrm>
          <a:prstGeom prst="rect">
            <a:avLst/>
          </a:prstGeom>
          <a:noFill/>
          <a:ln>
            <a:noFill/>
          </a:ln>
        </p:spPr>
      </p:pic>
      <p:pic>
        <p:nvPicPr>
          <p:cNvPr id="167" name="Google Shape;167;p27"/>
          <p:cNvPicPr preferRelativeResize="0"/>
          <p:nvPr/>
        </p:nvPicPr>
        <p:blipFill>
          <a:blip r:embed="rId4">
            <a:alphaModFix/>
          </a:blip>
          <a:stretch>
            <a:fillRect/>
          </a:stretch>
        </p:blipFill>
        <p:spPr>
          <a:xfrm>
            <a:off x="4489200" y="829425"/>
            <a:ext cx="4381500" cy="35718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8"/>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Interesting examples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29"/>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Mind </a:t>
            </a:r>
            <a:r>
              <a:rPr lang="cs"/>
              <a:t>control</a:t>
            </a:r>
            <a:r>
              <a:rPr lang="cs"/>
              <a:t> by </a:t>
            </a:r>
            <a:r>
              <a:rPr lang="cs"/>
              <a:t>magnetic</a:t>
            </a:r>
            <a:r>
              <a:rPr lang="cs"/>
              <a:t> radiation</a:t>
            </a:r>
            <a:endParaRPr/>
          </a:p>
        </p:txBody>
      </p:sp>
      <p:sp>
        <p:nvSpPr>
          <p:cNvPr id="178" name="Google Shape;178;p29"/>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cs"/>
              <a:t>individuals believe they are being </a:t>
            </a:r>
            <a:r>
              <a:rPr lang="cs"/>
              <a:t>specifically</a:t>
            </a:r>
            <a:r>
              <a:rPr lang="cs"/>
              <a:t> targeted by the </a:t>
            </a:r>
            <a:r>
              <a:rPr lang="cs"/>
              <a:t>government</a:t>
            </a:r>
            <a:r>
              <a:rPr lang="cs"/>
              <a:t> or big corporations</a:t>
            </a:r>
            <a:endParaRPr/>
          </a:p>
          <a:p>
            <a:pPr indent="-311150" lvl="0" marL="457200" rtl="0" algn="l">
              <a:spcBef>
                <a:spcPts val="0"/>
              </a:spcBef>
              <a:spcAft>
                <a:spcPts val="0"/>
              </a:spcAft>
              <a:buSzPts val="1300"/>
              <a:buChar char="-"/>
            </a:pPr>
            <a:r>
              <a:rPr lang="cs"/>
              <a:t>wide spread, support groups, facebook communities </a:t>
            </a:r>
            <a:endParaRPr/>
          </a:p>
          <a:p>
            <a:pPr indent="-311150" lvl="0" marL="457200" rtl="0" algn="l">
              <a:spcBef>
                <a:spcPts val="0"/>
              </a:spcBef>
              <a:spcAft>
                <a:spcPts val="0"/>
              </a:spcAft>
              <a:buSzPts val="1300"/>
              <a:buChar char="-"/>
            </a:pPr>
            <a:r>
              <a:rPr b="1" lang="cs"/>
              <a:t>tin foil hats</a:t>
            </a:r>
            <a:r>
              <a:rPr lang="cs"/>
              <a:t> to shield the brain</a:t>
            </a:r>
            <a:endParaRPr/>
          </a:p>
          <a:p>
            <a:pPr indent="-311150" lvl="0" marL="457200" rtl="0" algn="l">
              <a:spcBef>
                <a:spcPts val="0"/>
              </a:spcBef>
              <a:spcAft>
                <a:spcPts val="0"/>
              </a:spcAft>
              <a:buSzPts val="1300"/>
              <a:buChar char="-"/>
            </a:pPr>
            <a:r>
              <a:rPr lang="cs" sz="1200">
                <a:highlight>
                  <a:srgbClr val="FFFFFF"/>
                </a:highlight>
                <a:latin typeface="Arial"/>
                <a:ea typeface="Arial"/>
                <a:cs typeface="Arial"/>
                <a:sym typeface="Arial"/>
              </a:rPr>
              <a:t>The Tissue-Culture King, 1927</a:t>
            </a:r>
            <a:endParaRPr/>
          </a:p>
        </p:txBody>
      </p:sp>
      <p:sp>
        <p:nvSpPr>
          <p:cNvPr id="179" name="Google Shape;179;p29"/>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s"/>
              <a:t> </a:t>
            </a:r>
            <a:endParaRPr/>
          </a:p>
        </p:txBody>
      </p:sp>
      <p:pic>
        <p:nvPicPr>
          <p:cNvPr id="180" name="Google Shape;180;p29"/>
          <p:cNvPicPr preferRelativeResize="0"/>
          <p:nvPr/>
        </p:nvPicPr>
        <p:blipFill>
          <a:blip r:embed="rId3">
            <a:alphaModFix/>
          </a:blip>
          <a:stretch>
            <a:fillRect/>
          </a:stretch>
        </p:blipFill>
        <p:spPr>
          <a:xfrm>
            <a:off x="4572008" y="1907575"/>
            <a:ext cx="4324267" cy="2432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0"/>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Birds aren’t real</a:t>
            </a:r>
            <a:endParaRPr/>
          </a:p>
        </p:txBody>
      </p:sp>
      <p:sp>
        <p:nvSpPr>
          <p:cNvPr id="186" name="Google Shape;186;p30"/>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cs"/>
              <a:t>originaly a satirical conspiracy theory</a:t>
            </a:r>
            <a:endParaRPr/>
          </a:p>
          <a:p>
            <a:pPr indent="-311150" lvl="0" marL="457200" rtl="0" algn="l">
              <a:spcBef>
                <a:spcPts val="0"/>
              </a:spcBef>
              <a:spcAft>
                <a:spcPts val="0"/>
              </a:spcAft>
              <a:buSzPts val="1300"/>
              <a:buChar char="-"/>
            </a:pPr>
            <a:r>
              <a:rPr lang="cs"/>
              <a:t>birds are not real but drones operated by the </a:t>
            </a:r>
            <a:r>
              <a:rPr lang="cs"/>
              <a:t>government</a:t>
            </a:r>
            <a:endParaRPr/>
          </a:p>
          <a:p>
            <a:pPr indent="-311150" lvl="0" marL="457200" rtl="0" algn="l">
              <a:spcBef>
                <a:spcPts val="0"/>
              </a:spcBef>
              <a:spcAft>
                <a:spcPts val="0"/>
              </a:spcAft>
              <a:buSzPts val="1300"/>
              <a:buChar char="-"/>
            </a:pPr>
            <a:r>
              <a:rPr lang="cs"/>
              <a:t>birds sit on power lines to recharge </a:t>
            </a:r>
            <a:endParaRPr/>
          </a:p>
          <a:p>
            <a:pPr indent="-311150" lvl="0" marL="457200" rtl="0" algn="l">
              <a:spcBef>
                <a:spcPts val="0"/>
              </a:spcBef>
              <a:spcAft>
                <a:spcPts val="0"/>
              </a:spcAft>
              <a:buSzPts val="1300"/>
              <a:buChar char="-"/>
            </a:pPr>
            <a:r>
              <a:rPr lang="cs"/>
              <a:t>“If it flies it spies”</a:t>
            </a:r>
            <a:endParaRPr/>
          </a:p>
          <a:p>
            <a:pPr indent="-311150" lvl="0" marL="457200" rtl="0" algn="l">
              <a:spcBef>
                <a:spcPts val="0"/>
              </a:spcBef>
              <a:spcAft>
                <a:spcPts val="0"/>
              </a:spcAft>
              <a:buSzPts val="1300"/>
              <a:buChar char="-"/>
            </a:pPr>
            <a:r>
              <a:rPr lang="cs"/>
              <a:t>massive surge in popularity during covid</a:t>
            </a:r>
            <a:endParaRPr/>
          </a:p>
          <a:p>
            <a:pPr indent="-298450" lvl="1" marL="914400" rtl="0" algn="l">
              <a:spcBef>
                <a:spcPts val="0"/>
              </a:spcBef>
              <a:spcAft>
                <a:spcPts val="0"/>
              </a:spcAft>
              <a:buSzPts val="1100"/>
              <a:buChar char="-"/>
            </a:pPr>
            <a:r>
              <a:rPr lang="cs"/>
              <a:t>lockdowns supposedly enforced so real birds could be changed for drones </a:t>
            </a:r>
            <a:endParaRPr/>
          </a:p>
        </p:txBody>
      </p:sp>
      <p:sp>
        <p:nvSpPr>
          <p:cNvPr id="187" name="Google Shape;187;p30"/>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s"/>
              <a:t> </a:t>
            </a:r>
            <a:endParaRPr/>
          </a:p>
        </p:txBody>
      </p:sp>
      <p:pic>
        <p:nvPicPr>
          <p:cNvPr id="188" name="Google Shape;188;p30"/>
          <p:cNvPicPr preferRelativeResize="0"/>
          <p:nvPr/>
        </p:nvPicPr>
        <p:blipFill>
          <a:blip r:embed="rId3">
            <a:alphaModFix/>
          </a:blip>
          <a:stretch>
            <a:fillRect/>
          </a:stretch>
        </p:blipFill>
        <p:spPr>
          <a:xfrm>
            <a:off x="5280275" y="601575"/>
            <a:ext cx="3675900" cy="43985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 name="Shape 192"/>
        <p:cNvGrpSpPr/>
        <p:nvPr/>
      </p:nvGrpSpPr>
      <p:grpSpPr>
        <a:xfrm>
          <a:off x="0" y="0"/>
          <a:ext cx="0" cy="0"/>
          <a:chOff x="0" y="0"/>
          <a:chExt cx="0" cy="0"/>
        </a:xfrm>
      </p:grpSpPr>
      <p:pic>
        <p:nvPicPr>
          <p:cNvPr id="193" name="Google Shape;193;p31"/>
          <p:cNvPicPr preferRelativeResize="0"/>
          <p:nvPr/>
        </p:nvPicPr>
        <p:blipFill>
          <a:blip r:embed="rId3">
            <a:alphaModFix/>
          </a:blip>
          <a:stretch>
            <a:fillRect/>
          </a:stretch>
        </p:blipFill>
        <p:spPr>
          <a:xfrm>
            <a:off x="4531324" y="279713"/>
            <a:ext cx="4404199" cy="4045725"/>
          </a:xfrm>
          <a:prstGeom prst="rect">
            <a:avLst/>
          </a:prstGeom>
          <a:noFill/>
          <a:ln>
            <a:noFill/>
          </a:ln>
        </p:spPr>
      </p:pic>
      <p:sp>
        <p:nvSpPr>
          <p:cNvPr id="194" name="Google Shape;194;p31"/>
          <p:cNvSpPr txBox="1"/>
          <p:nvPr/>
        </p:nvSpPr>
        <p:spPr>
          <a:xfrm>
            <a:off x="5133475" y="4442850"/>
            <a:ext cx="3284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cs" sz="1300">
                <a:solidFill>
                  <a:schemeClr val="accent1"/>
                </a:solidFill>
                <a:latin typeface="Lato"/>
                <a:ea typeface="Lato"/>
                <a:cs typeface="Lato"/>
                <a:sym typeface="Lato"/>
              </a:rPr>
              <a:t>“proof” from the official webpage of the movement - birdsarentreal.com</a:t>
            </a:r>
            <a:endParaRPr sz="1300">
              <a:solidFill>
                <a:schemeClr val="accent1"/>
              </a:solidFill>
              <a:latin typeface="Lato"/>
              <a:ea typeface="Lato"/>
              <a:cs typeface="Lato"/>
              <a:sym typeface="Lato"/>
            </a:endParaRPr>
          </a:p>
        </p:txBody>
      </p:sp>
      <p:pic>
        <p:nvPicPr>
          <p:cNvPr id="195" name="Google Shape;195;p31"/>
          <p:cNvPicPr preferRelativeResize="0"/>
          <p:nvPr/>
        </p:nvPicPr>
        <p:blipFill>
          <a:blip r:embed="rId4">
            <a:alphaModFix/>
          </a:blip>
          <a:stretch>
            <a:fillRect/>
          </a:stretch>
        </p:blipFill>
        <p:spPr>
          <a:xfrm>
            <a:off x="168700" y="315550"/>
            <a:ext cx="4226525" cy="404538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Overview</a:t>
            </a:r>
            <a:endParaRPr/>
          </a:p>
        </p:txBody>
      </p:sp>
      <p:sp>
        <p:nvSpPr>
          <p:cNvPr id="93" name="Google Shape;93;p1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200000"/>
              </a:lnSpc>
              <a:spcBef>
                <a:spcPts val="0"/>
              </a:spcBef>
              <a:spcAft>
                <a:spcPts val="0"/>
              </a:spcAft>
              <a:buSzPts val="1300"/>
              <a:buAutoNum type="arabicPeriod"/>
            </a:pPr>
            <a:r>
              <a:rPr lang="cs"/>
              <a:t>What is a conspiracy theory, what makes it </a:t>
            </a:r>
            <a:r>
              <a:rPr lang="cs"/>
              <a:t>believable</a:t>
            </a:r>
            <a:endParaRPr/>
          </a:p>
          <a:p>
            <a:pPr indent="-311150" lvl="0" marL="457200" rtl="0" algn="l">
              <a:lnSpc>
                <a:spcPct val="200000"/>
              </a:lnSpc>
              <a:spcBef>
                <a:spcPts val="0"/>
              </a:spcBef>
              <a:spcAft>
                <a:spcPts val="0"/>
              </a:spcAft>
              <a:buSzPts val="1300"/>
              <a:buAutoNum type="arabicPeriod"/>
            </a:pPr>
            <a:r>
              <a:rPr lang="cs"/>
              <a:t>How does a conspiracy theory spread and why do we fall for them</a:t>
            </a:r>
            <a:endParaRPr/>
          </a:p>
          <a:p>
            <a:pPr indent="-311150" lvl="0" marL="457200" rtl="0" algn="l">
              <a:lnSpc>
                <a:spcPct val="200000"/>
              </a:lnSpc>
              <a:spcBef>
                <a:spcPts val="0"/>
              </a:spcBef>
              <a:spcAft>
                <a:spcPts val="0"/>
              </a:spcAft>
              <a:buSzPts val="1300"/>
              <a:buAutoNum type="arabicPeriod"/>
            </a:pPr>
            <a:r>
              <a:rPr lang="cs"/>
              <a:t>Conspiracy </a:t>
            </a:r>
            <a:r>
              <a:rPr lang="cs"/>
              <a:t>theories</a:t>
            </a:r>
            <a:r>
              <a:rPr lang="cs"/>
              <a:t> that turned out to be right</a:t>
            </a:r>
            <a:endParaRPr/>
          </a:p>
          <a:p>
            <a:pPr indent="-311150" lvl="0" marL="457200" rtl="0" algn="l">
              <a:lnSpc>
                <a:spcPct val="200000"/>
              </a:lnSpc>
              <a:spcBef>
                <a:spcPts val="0"/>
              </a:spcBef>
              <a:spcAft>
                <a:spcPts val="0"/>
              </a:spcAft>
              <a:buSzPts val="1300"/>
              <a:buAutoNum type="arabicPeriod"/>
            </a:pPr>
            <a:r>
              <a:rPr lang="cs"/>
              <a:t>My favourite ones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2"/>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Chemtrails</a:t>
            </a:r>
            <a:endParaRPr/>
          </a:p>
        </p:txBody>
      </p:sp>
      <p:sp>
        <p:nvSpPr>
          <p:cNvPr id="201" name="Google Shape;201;p32"/>
          <p:cNvSpPr txBox="1"/>
          <p:nvPr>
            <p:ph idx="1" type="body"/>
          </p:nvPr>
        </p:nvSpPr>
        <p:spPr>
          <a:xfrm>
            <a:off x="729325" y="2078875"/>
            <a:ext cx="3774300" cy="25680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cs"/>
              <a:t>long-lasting condensation trails left in the sky by high-flying aircraft </a:t>
            </a:r>
            <a:endParaRPr/>
          </a:p>
          <a:p>
            <a:pPr indent="-311150" lvl="0" marL="457200" rtl="0" algn="l">
              <a:spcBef>
                <a:spcPts val="0"/>
              </a:spcBef>
              <a:spcAft>
                <a:spcPts val="0"/>
              </a:spcAft>
              <a:buSzPts val="1300"/>
              <a:buChar char="-"/>
            </a:pPr>
            <a:r>
              <a:rPr lang="cs"/>
              <a:t>chemical or biological agents, sprayed for nefarious purposes undisclosed to the general public</a:t>
            </a:r>
            <a:endParaRPr/>
          </a:p>
          <a:p>
            <a:pPr indent="-311150" lvl="0" marL="457200" rtl="0" algn="l">
              <a:spcBef>
                <a:spcPts val="0"/>
              </a:spcBef>
              <a:spcAft>
                <a:spcPts val="0"/>
              </a:spcAft>
              <a:buSzPts val="1300"/>
              <a:buChar char="-"/>
            </a:pPr>
            <a:r>
              <a:rPr lang="cs"/>
              <a:t>theories range from weather control, population control to chemical warfare</a:t>
            </a:r>
            <a:endParaRPr/>
          </a:p>
          <a:p>
            <a:pPr indent="-298450" lvl="1" marL="914400" rtl="0" algn="l">
              <a:spcBef>
                <a:spcPts val="0"/>
              </a:spcBef>
              <a:spcAft>
                <a:spcPts val="0"/>
              </a:spcAft>
              <a:buSzPts val="1100"/>
              <a:buChar char="-"/>
            </a:pPr>
            <a:r>
              <a:rPr lang="cs"/>
              <a:t>government</a:t>
            </a:r>
            <a:r>
              <a:rPr lang="cs"/>
              <a:t> </a:t>
            </a:r>
            <a:r>
              <a:rPr lang="cs"/>
              <a:t>purposefully</a:t>
            </a:r>
            <a:r>
              <a:rPr lang="cs"/>
              <a:t> turning people gay</a:t>
            </a:r>
            <a:endParaRPr/>
          </a:p>
        </p:txBody>
      </p:sp>
      <p:sp>
        <p:nvSpPr>
          <p:cNvPr id="202" name="Google Shape;202;p32"/>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s"/>
              <a:t> </a:t>
            </a:r>
            <a:endParaRPr/>
          </a:p>
        </p:txBody>
      </p:sp>
      <p:pic>
        <p:nvPicPr>
          <p:cNvPr id="203" name="Google Shape;203;p32"/>
          <p:cNvPicPr preferRelativeResize="0"/>
          <p:nvPr/>
        </p:nvPicPr>
        <p:blipFill>
          <a:blip r:embed="rId3">
            <a:alphaModFix/>
          </a:blip>
          <a:stretch>
            <a:fillRect/>
          </a:stretch>
        </p:blipFill>
        <p:spPr>
          <a:xfrm>
            <a:off x="5272150" y="756450"/>
            <a:ext cx="3328075" cy="4155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3"/>
          <p:cNvSpPr txBox="1"/>
          <p:nvPr>
            <p:ph type="title"/>
          </p:nvPr>
        </p:nvSpPr>
        <p:spPr>
          <a:xfrm>
            <a:off x="729450" y="1318650"/>
            <a:ext cx="76884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Transvestigation</a:t>
            </a:r>
            <a:endParaRPr/>
          </a:p>
        </p:txBody>
      </p:sp>
      <p:sp>
        <p:nvSpPr>
          <p:cNvPr id="209" name="Google Shape;209;p33"/>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cs"/>
              <a:t>very popular on facebook and X</a:t>
            </a:r>
            <a:endParaRPr/>
          </a:p>
          <a:p>
            <a:pPr indent="-311150" lvl="0" marL="457200" rtl="0" algn="l">
              <a:spcBef>
                <a:spcPts val="0"/>
              </a:spcBef>
              <a:spcAft>
                <a:spcPts val="0"/>
              </a:spcAft>
              <a:buSzPts val="1300"/>
              <a:buChar char="-"/>
            </a:pPr>
            <a:r>
              <a:rPr lang="cs"/>
              <a:t>belief that celebrities and other prominent figures are transgender</a:t>
            </a:r>
            <a:endParaRPr/>
          </a:p>
          <a:p>
            <a:pPr indent="-311150" lvl="0" marL="457200" rtl="0" algn="l">
              <a:spcBef>
                <a:spcPts val="0"/>
              </a:spcBef>
              <a:spcAft>
                <a:spcPts val="0"/>
              </a:spcAft>
              <a:buSzPts val="1300"/>
              <a:buChar char="-"/>
            </a:pPr>
            <a:r>
              <a:rPr lang="cs"/>
              <a:t>elite gender inversion as an initiation tutorial</a:t>
            </a:r>
            <a:endParaRPr/>
          </a:p>
        </p:txBody>
      </p:sp>
      <p:sp>
        <p:nvSpPr>
          <p:cNvPr id="210" name="Google Shape;210;p33"/>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cs"/>
              <a:t> </a:t>
            </a:r>
            <a:endParaRPr/>
          </a:p>
        </p:txBody>
      </p:sp>
      <p:pic>
        <p:nvPicPr>
          <p:cNvPr id="211" name="Google Shape;211;p33"/>
          <p:cNvPicPr preferRelativeResize="0"/>
          <p:nvPr/>
        </p:nvPicPr>
        <p:blipFill>
          <a:blip r:embed="rId3">
            <a:alphaModFix/>
          </a:blip>
          <a:stretch>
            <a:fillRect/>
          </a:stretch>
        </p:blipFill>
        <p:spPr>
          <a:xfrm>
            <a:off x="5149775" y="576450"/>
            <a:ext cx="3588925" cy="449347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Sources</a:t>
            </a:r>
            <a:endParaRPr/>
          </a:p>
        </p:txBody>
      </p:sp>
      <p:sp>
        <p:nvSpPr>
          <p:cNvPr id="217" name="Google Shape;217;p34"/>
          <p:cNvSpPr txBox="1"/>
          <p:nvPr>
            <p:ph idx="1" type="body"/>
          </p:nvPr>
        </p:nvSpPr>
        <p:spPr>
          <a:xfrm>
            <a:off x="729450" y="1853850"/>
            <a:ext cx="7688700" cy="31845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cs" u="sng">
                <a:solidFill>
                  <a:schemeClr val="hlink"/>
                </a:solidFill>
                <a:hlinkClick r:id="rId3"/>
              </a:rPr>
              <a:t>https://history.howstuffworks.com/history-vs-myth/11-unbelievable-conspiracy-theories-that-were-actually-true.htm</a:t>
            </a:r>
            <a:endParaRPr/>
          </a:p>
          <a:p>
            <a:pPr indent="0" lvl="0" marL="0" rtl="0" algn="l">
              <a:spcBef>
                <a:spcPts val="1200"/>
              </a:spcBef>
              <a:spcAft>
                <a:spcPts val="0"/>
              </a:spcAft>
              <a:buNone/>
            </a:pPr>
            <a:r>
              <a:rPr lang="cs" u="sng">
                <a:solidFill>
                  <a:schemeClr val="hlink"/>
                </a:solidFill>
                <a:hlinkClick r:id="rId4"/>
              </a:rPr>
              <a:t>https://en.wikipedia.org/wiki/List_of_conspiracy_theories</a:t>
            </a:r>
            <a:endParaRPr/>
          </a:p>
          <a:p>
            <a:pPr indent="0" lvl="0" marL="0" rtl="0" algn="l">
              <a:spcBef>
                <a:spcPts val="1200"/>
              </a:spcBef>
              <a:spcAft>
                <a:spcPts val="0"/>
              </a:spcAft>
              <a:buNone/>
            </a:pPr>
            <a:r>
              <a:rPr lang="cs" u="sng">
                <a:solidFill>
                  <a:schemeClr val="hlink"/>
                </a:solidFill>
                <a:hlinkClick r:id="rId5"/>
              </a:rPr>
              <a:t>https://newsroom.ucla.edu/releases/how-conspiracy-theories-emerge-and-fall-apart</a:t>
            </a:r>
            <a:endParaRPr/>
          </a:p>
          <a:p>
            <a:pPr indent="0" lvl="0" marL="0" rtl="0" algn="l">
              <a:spcBef>
                <a:spcPts val="1200"/>
              </a:spcBef>
              <a:spcAft>
                <a:spcPts val="0"/>
              </a:spcAft>
              <a:buNone/>
            </a:pPr>
            <a:r>
              <a:rPr lang="cs" u="sng">
                <a:solidFill>
                  <a:schemeClr val="hlink"/>
                </a:solidFill>
                <a:hlinkClick r:id="rId6"/>
              </a:rPr>
              <a:t>https://en.wikipedia.org/wiki/Transvestigation</a:t>
            </a:r>
            <a:endParaRPr/>
          </a:p>
          <a:p>
            <a:pPr indent="0" lvl="0" marL="0" rtl="0" algn="l">
              <a:spcBef>
                <a:spcPts val="1200"/>
              </a:spcBef>
              <a:spcAft>
                <a:spcPts val="0"/>
              </a:spcAft>
              <a:buNone/>
            </a:pPr>
            <a:r>
              <a:rPr lang="cs" u="sng">
                <a:solidFill>
                  <a:schemeClr val="hlink"/>
                </a:solidFill>
                <a:hlinkClick r:id="rId7"/>
              </a:rPr>
              <a:t>https://cs.wikipedia.org/wiki/Chemtrail</a:t>
            </a:r>
            <a:endParaRPr/>
          </a:p>
          <a:p>
            <a:pPr indent="0" lvl="0" marL="0" rtl="0" algn="l">
              <a:spcBef>
                <a:spcPts val="1200"/>
              </a:spcBef>
              <a:spcAft>
                <a:spcPts val="0"/>
              </a:spcAft>
              <a:buNone/>
            </a:pPr>
            <a:r>
              <a:rPr lang="cs" u="sng">
                <a:solidFill>
                  <a:schemeClr val="hlink"/>
                </a:solidFill>
                <a:hlinkClick r:id="rId8"/>
              </a:rPr>
              <a:t>https://www.bbc.com/future/article/20200522-what-we-can-learn-from-conspiracy-theories</a:t>
            </a:r>
            <a:endParaRPr/>
          </a:p>
          <a:p>
            <a:pPr indent="0" lvl="0" marL="0" rtl="0" algn="l">
              <a:spcBef>
                <a:spcPts val="1200"/>
              </a:spcBef>
              <a:spcAft>
                <a:spcPts val="0"/>
              </a:spcAft>
              <a:buNone/>
            </a:pPr>
            <a:r>
              <a:rPr lang="cs" u="sng">
                <a:solidFill>
                  <a:schemeClr val="hlink"/>
                </a:solidFill>
                <a:hlinkClick r:id="rId9"/>
              </a:rPr>
              <a:t>https://www.merriam-webster.com/dictionary/conspiracy%20theory</a:t>
            </a:r>
            <a:endParaRPr/>
          </a:p>
          <a:p>
            <a:pPr indent="0" lvl="0" marL="0" rtl="0" algn="l">
              <a:spcBef>
                <a:spcPts val="1200"/>
              </a:spcBef>
              <a:spcAft>
                <a:spcPts val="0"/>
              </a:spcAft>
              <a:buNone/>
            </a:pPr>
            <a:r>
              <a:rPr lang="cs" u="sng">
                <a:solidFill>
                  <a:schemeClr val="hlink"/>
                </a:solidFill>
                <a:hlinkClick r:id="rId10"/>
              </a:rPr>
              <a:t>https://en.wikipedia.org/wiki/Tin_foil_hat</a:t>
            </a:r>
            <a:endParaRPr/>
          </a:p>
          <a:p>
            <a:pPr indent="0" lvl="0" marL="0" rtl="0" algn="l">
              <a:spcBef>
                <a:spcPts val="1200"/>
              </a:spcBef>
              <a:spcAft>
                <a:spcPts val="0"/>
              </a:spcAft>
              <a:buNone/>
            </a:pPr>
            <a:r>
              <a:rPr lang="cs" u="sng">
                <a:solidFill>
                  <a:schemeClr val="hlink"/>
                </a:solidFill>
                <a:hlinkClick r:id="rId11"/>
              </a:rPr>
              <a:t>https://en.wikipedia.org/wiki/Birds_Aren%27t_Real</a:t>
            </a:r>
            <a:endParaRPr/>
          </a:p>
          <a:p>
            <a:pPr indent="0" lvl="0" marL="0" rtl="0" algn="l">
              <a:spcBef>
                <a:spcPts val="1200"/>
              </a:spcBef>
              <a:spcAft>
                <a:spcPts val="1200"/>
              </a:spcAft>
              <a:buNone/>
            </a:pPr>
            <a:r>
              <a:rPr lang="cs" u="sng">
                <a:solidFill>
                  <a:schemeClr val="hlink"/>
                </a:solidFill>
                <a:hlinkClick r:id="rId12"/>
              </a:rPr>
              <a:t>https://birdsarentreal.com/pages/about</a:t>
            </a:r>
            <a:r>
              <a:rPr lang="cs"/>
              <a:t>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What is a conspiracy theory?</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pic>
        <p:nvPicPr>
          <p:cNvPr id="103" name="Google Shape;103;p16"/>
          <p:cNvPicPr preferRelativeResize="0"/>
          <p:nvPr/>
        </p:nvPicPr>
        <p:blipFill>
          <a:blip r:embed="rId3">
            <a:alphaModFix/>
          </a:blip>
          <a:stretch>
            <a:fillRect/>
          </a:stretch>
        </p:blipFill>
        <p:spPr>
          <a:xfrm>
            <a:off x="1662038" y="0"/>
            <a:ext cx="5819934" cy="51435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pic>
        <p:nvPicPr>
          <p:cNvPr id="108" name="Google Shape;108;p17"/>
          <p:cNvPicPr preferRelativeResize="0"/>
          <p:nvPr/>
        </p:nvPicPr>
        <p:blipFill>
          <a:blip r:embed="rId3">
            <a:alphaModFix/>
          </a:blip>
          <a:stretch>
            <a:fillRect/>
          </a:stretch>
        </p:blipFill>
        <p:spPr>
          <a:xfrm>
            <a:off x="152400" y="1300050"/>
            <a:ext cx="8839199" cy="2543389"/>
          </a:xfrm>
          <a:prstGeom prst="rect">
            <a:avLst/>
          </a:prstGeom>
          <a:noFill/>
          <a:ln>
            <a:noFill/>
          </a:ln>
        </p:spPr>
      </p:pic>
      <p:sp>
        <p:nvSpPr>
          <p:cNvPr id="109" name="Google Shape;109;p17"/>
          <p:cNvSpPr txBox="1"/>
          <p:nvPr/>
        </p:nvSpPr>
        <p:spPr>
          <a:xfrm>
            <a:off x="3086075" y="4434700"/>
            <a:ext cx="4698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cs" sz="1300">
                <a:solidFill>
                  <a:schemeClr val="accent1"/>
                </a:solidFill>
                <a:latin typeface="Lato"/>
                <a:ea typeface="Lato"/>
                <a:cs typeface="Lato"/>
                <a:sym typeface="Lato"/>
              </a:rPr>
              <a:t>Merriam Webster dictionary</a:t>
            </a:r>
            <a:endParaRPr sz="1300">
              <a:solidFill>
                <a:schemeClr val="accen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18"/>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What makes it </a:t>
            </a:r>
            <a:r>
              <a:rPr lang="cs"/>
              <a:t>believable</a:t>
            </a:r>
            <a:r>
              <a:rPr lang="cs"/>
              <a:t>?</a:t>
            </a:r>
            <a:endParaRPr/>
          </a:p>
        </p:txBody>
      </p:sp>
      <p:sp>
        <p:nvSpPr>
          <p:cNvPr id="115" name="Google Shape;115;p18"/>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cs"/>
              <a:t>convincing culprit</a:t>
            </a:r>
            <a:endParaRPr/>
          </a:p>
          <a:p>
            <a:pPr indent="-311150" lvl="0" marL="457200" rtl="0" algn="l">
              <a:spcBef>
                <a:spcPts val="0"/>
              </a:spcBef>
              <a:spcAft>
                <a:spcPts val="0"/>
              </a:spcAft>
              <a:buSzPts val="1300"/>
              <a:buChar char="-"/>
            </a:pPr>
            <a:r>
              <a:rPr lang="cs"/>
              <a:t>collective anxiety</a:t>
            </a:r>
            <a:endParaRPr/>
          </a:p>
          <a:p>
            <a:pPr indent="-298450" lvl="1" marL="914400" rtl="0" algn="l">
              <a:spcBef>
                <a:spcPts val="0"/>
              </a:spcBef>
              <a:spcAft>
                <a:spcPts val="0"/>
              </a:spcAft>
              <a:buSzPts val="1100"/>
              <a:buChar char="-"/>
            </a:pPr>
            <a:r>
              <a:rPr lang="cs"/>
              <a:t>themes of conspiracies vary </a:t>
            </a:r>
            <a:r>
              <a:rPr lang="cs"/>
              <a:t>greatly</a:t>
            </a:r>
            <a:r>
              <a:rPr lang="cs"/>
              <a:t> de</a:t>
            </a:r>
            <a:r>
              <a:rPr lang="cs"/>
              <a:t>pending</a:t>
            </a:r>
            <a:r>
              <a:rPr lang="cs"/>
              <a:t> on culture and region</a:t>
            </a:r>
            <a:endParaRPr/>
          </a:p>
          <a:p>
            <a:pPr indent="-311150" lvl="0" marL="457200" rtl="0" algn="l">
              <a:spcBef>
                <a:spcPts val="0"/>
              </a:spcBef>
              <a:spcAft>
                <a:spcPts val="0"/>
              </a:spcAft>
              <a:buSzPts val="1300"/>
              <a:buChar char="-"/>
            </a:pPr>
            <a:r>
              <a:rPr lang="cs"/>
              <a:t>tribalism, nationalism, us versus them mentality</a:t>
            </a:r>
            <a:endParaRPr/>
          </a:p>
          <a:p>
            <a:pPr indent="-311150" lvl="0" marL="457200" rtl="0" algn="l">
              <a:spcBef>
                <a:spcPts val="0"/>
              </a:spcBef>
              <a:spcAft>
                <a:spcPts val="0"/>
              </a:spcAft>
              <a:buSzPts val="1300"/>
              <a:buChar char="-"/>
            </a:pPr>
            <a:r>
              <a:rPr lang="cs"/>
              <a:t>uncertainty, fear</a:t>
            </a:r>
            <a:endParaRPr/>
          </a:p>
          <a:p>
            <a:pPr indent="-311150" lvl="0" marL="457200" rtl="0" algn="l">
              <a:spcBef>
                <a:spcPts val="0"/>
              </a:spcBef>
              <a:spcAft>
                <a:spcPts val="0"/>
              </a:spcAft>
              <a:buSzPts val="1300"/>
              <a:buChar char="-"/>
            </a:pPr>
            <a:r>
              <a:rPr lang="cs"/>
              <a:t>seeking </a:t>
            </a:r>
            <a:r>
              <a:rPr lang="cs"/>
              <a:t>reassurance</a:t>
            </a:r>
            <a:r>
              <a:rPr lang="cs"/>
              <a:t> or meaning</a:t>
            </a:r>
            <a:endParaRPr/>
          </a:p>
          <a:p>
            <a:pPr indent="-311150" lvl="0" marL="457200" rtl="0" algn="l">
              <a:spcBef>
                <a:spcPts val="0"/>
              </a:spcBef>
              <a:spcAft>
                <a:spcPts val="0"/>
              </a:spcAft>
              <a:buSzPts val="1300"/>
              <a:buChar char="-"/>
            </a:pPr>
            <a:r>
              <a:rPr lang="cs"/>
              <a:t>knowledge gaps</a:t>
            </a:r>
            <a:endParaRPr/>
          </a:p>
          <a:p>
            <a:pPr indent="-311150" lvl="0" marL="457200" rtl="0" algn="l">
              <a:spcBef>
                <a:spcPts val="0"/>
              </a:spcBef>
              <a:spcAft>
                <a:spcPts val="0"/>
              </a:spcAft>
              <a:buSzPts val="1300"/>
              <a:buChar char="-"/>
            </a:pPr>
            <a:r>
              <a:rPr lang="cs"/>
              <a:t>mistrust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19"/>
          <p:cNvSpPr txBox="1"/>
          <p:nvPr>
            <p:ph type="title"/>
          </p:nvPr>
        </p:nvSpPr>
        <p:spPr>
          <a:xfrm>
            <a:off x="729450" y="1318650"/>
            <a:ext cx="7688700" cy="799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Shared outline - How to make your own conspiracy </a:t>
            </a:r>
            <a:r>
              <a:rPr lang="cs"/>
              <a:t>theory successfully </a:t>
            </a:r>
            <a:endParaRPr/>
          </a:p>
        </p:txBody>
      </p:sp>
      <p:sp>
        <p:nvSpPr>
          <p:cNvPr id="121" name="Google Shape;121;p19"/>
          <p:cNvSpPr txBox="1"/>
          <p:nvPr>
            <p:ph idx="1" type="body"/>
          </p:nvPr>
        </p:nvSpPr>
        <p:spPr>
          <a:xfrm>
            <a:off x="729450" y="2175200"/>
            <a:ext cx="7688700" cy="2164800"/>
          </a:xfrm>
          <a:prstGeom prst="rect">
            <a:avLst/>
          </a:prstGeom>
        </p:spPr>
        <p:txBody>
          <a:bodyPr anchorCtr="0" anchor="t" bIns="91425" lIns="91425" spcFirstLastPara="1" rIns="91425" wrap="square" tIns="91425">
            <a:normAutofit/>
          </a:bodyPr>
          <a:lstStyle/>
          <a:p>
            <a:pPr indent="-311150" lvl="0" marL="457200" rtl="0" algn="l">
              <a:lnSpc>
                <a:spcPct val="115000"/>
              </a:lnSpc>
              <a:spcBef>
                <a:spcPts val="1000"/>
              </a:spcBef>
              <a:spcAft>
                <a:spcPts val="0"/>
              </a:spcAft>
              <a:buSzPts val="1300"/>
              <a:buAutoNum type="arabicPeriod"/>
            </a:pPr>
            <a:r>
              <a:rPr lang="cs"/>
              <a:t>L</a:t>
            </a:r>
            <a:r>
              <a:rPr lang="cs"/>
              <a:t>ocate the source of unusual social and political phenomena in unseen, intentional and malevolent forces</a:t>
            </a:r>
            <a:endParaRPr/>
          </a:p>
          <a:p>
            <a:pPr indent="-311150" lvl="0" marL="457200" rtl="0" algn="l">
              <a:lnSpc>
                <a:spcPct val="115000"/>
              </a:lnSpc>
              <a:spcBef>
                <a:spcPts val="1200"/>
              </a:spcBef>
              <a:spcAft>
                <a:spcPts val="0"/>
              </a:spcAft>
              <a:buSzPts val="1300"/>
              <a:buAutoNum type="arabicPeriod"/>
            </a:pPr>
            <a:r>
              <a:rPr lang="cs"/>
              <a:t>Interpret political events in terms of the struggle between good and evil</a:t>
            </a:r>
            <a:endParaRPr/>
          </a:p>
          <a:p>
            <a:pPr indent="-311150" lvl="0" marL="457200" rtl="0" algn="l">
              <a:lnSpc>
                <a:spcPct val="115000"/>
              </a:lnSpc>
              <a:spcBef>
                <a:spcPts val="1000"/>
              </a:spcBef>
              <a:spcAft>
                <a:spcPts val="1200"/>
              </a:spcAft>
              <a:buSzPts val="1300"/>
              <a:buAutoNum type="arabicPeriod"/>
            </a:pPr>
            <a:r>
              <a:rPr lang="cs"/>
              <a:t>Make people believe that mainstream reporting of public affairs is a ruse or an attempt to distract the public from a true source of power</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0"/>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cs"/>
              <a:t>How do they spread and why do we fall for them?</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cs"/>
              <a:t>Why do we fall for them?</a:t>
            </a:r>
            <a:endParaRPr/>
          </a:p>
        </p:txBody>
      </p:sp>
      <p:sp>
        <p:nvSpPr>
          <p:cNvPr id="132" name="Google Shape;132;p21"/>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p>
            <a:pPr indent="-311150" lvl="0" marL="457200" rtl="0" algn="l">
              <a:lnSpc>
                <a:spcPct val="150000"/>
              </a:lnSpc>
              <a:spcBef>
                <a:spcPts val="0"/>
              </a:spcBef>
              <a:spcAft>
                <a:spcPts val="0"/>
              </a:spcAft>
              <a:buSzPts val="1300"/>
              <a:buChar char="-"/>
            </a:pPr>
            <a:r>
              <a:rPr lang="cs"/>
              <a:t>they confirm what we want to believe</a:t>
            </a:r>
            <a:endParaRPr/>
          </a:p>
          <a:p>
            <a:pPr indent="-311150" lvl="0" marL="457200" rtl="0" algn="l">
              <a:lnSpc>
                <a:spcPct val="150000"/>
              </a:lnSpc>
              <a:spcBef>
                <a:spcPts val="0"/>
              </a:spcBef>
              <a:spcAft>
                <a:spcPts val="0"/>
              </a:spcAft>
              <a:buSzPts val="1300"/>
              <a:buChar char="-"/>
            </a:pPr>
            <a:r>
              <a:rPr lang="cs"/>
              <a:t>comfort</a:t>
            </a:r>
            <a:endParaRPr/>
          </a:p>
          <a:p>
            <a:pPr indent="-298450" lvl="1" marL="914400" rtl="0" algn="l">
              <a:lnSpc>
                <a:spcPct val="150000"/>
              </a:lnSpc>
              <a:spcBef>
                <a:spcPts val="0"/>
              </a:spcBef>
              <a:spcAft>
                <a:spcPts val="0"/>
              </a:spcAft>
              <a:buSzPts val="1100"/>
              <a:buChar char="-"/>
            </a:pPr>
            <a:r>
              <a:rPr lang="cs"/>
              <a:t>they provide someone to blame for tragedies and unexplainable situations</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